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82" r:id="rId18"/>
    <p:sldId id="281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1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7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7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0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3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3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8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14219-8A13-411E-827A-E1B5C9CFCE2F}" type="datetimeFigureOut">
              <a:rPr lang="en-US" smtClean="0"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BED1-0D80-417A-A0EA-4F8E901D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8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Company Name </a:t>
            </a:r>
            <a:br>
              <a:rPr lang="en-US" sz="6600" dirty="0" smtClean="0"/>
            </a:br>
            <a:r>
              <a:rPr lang="en-US" sz="6600" dirty="0" smtClean="0"/>
              <a:t>&amp; </a:t>
            </a:r>
            <a:br>
              <a:rPr lang="en-US" sz="6600" dirty="0" smtClean="0"/>
            </a:br>
            <a:r>
              <a:rPr lang="en-US" sz="6600" dirty="0" smtClean="0"/>
              <a:t>Logo</a:t>
            </a:r>
            <a:br>
              <a:rPr lang="en-US" sz="6600" dirty="0" smtClean="0"/>
            </a:br>
            <a:r>
              <a:rPr lang="en-US" sz="3200" dirty="0" smtClean="0"/>
              <a:t>On This Page</a:t>
            </a:r>
            <a:br>
              <a:rPr lang="en-US" sz="3200" dirty="0" smtClean="0"/>
            </a:br>
            <a:r>
              <a:rPr lang="en-US" sz="3200" dirty="0" smtClean="0"/>
              <a:t>Serving (Territory) Since (Year)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82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70520"/>
            <a:ext cx="3232906" cy="2153444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457" y="10236"/>
            <a:ext cx="8248067" cy="16002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How Much…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…is Your Time Worth?</a:t>
            </a:r>
            <a:br>
              <a:rPr lang="en-US" sz="4000" dirty="0" smtClean="0"/>
            </a:br>
            <a:r>
              <a:rPr lang="en-US" sz="4000" dirty="0" smtClean="0"/>
              <a:t>…to Replace Your Fixtures &amp; Dishes?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07" y="4499320"/>
            <a:ext cx="3309769" cy="2197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2988815" cy="1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How Much…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…to Replace Your Appliances?</a:t>
            </a:r>
            <a:br>
              <a:rPr lang="en-US" sz="4000" dirty="0" smtClean="0"/>
            </a:br>
            <a:r>
              <a:rPr lang="en-US" sz="4000" dirty="0" smtClean="0"/>
              <a:t>…Water Heater?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5" y="161431"/>
            <a:ext cx="2057400" cy="905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2" y="2129312"/>
            <a:ext cx="1285526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46194" y="2450781"/>
            <a:ext cx="37190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“Between 22% &amp; 29% more energy is consumed by water heaters operated on hard water.”</a:t>
            </a:r>
          </a:p>
          <a:p>
            <a:pPr algn="r"/>
            <a:r>
              <a:rPr lang="en-US" sz="1400" b="1" dirty="0" smtClean="0"/>
              <a:t>Water Quality Research Council</a:t>
            </a:r>
          </a:p>
          <a:p>
            <a:pPr algn="r"/>
            <a:r>
              <a:rPr lang="en-US" sz="1400" b="1" dirty="0" smtClean="0"/>
              <a:t>New Mexico State University</a:t>
            </a:r>
          </a:p>
          <a:p>
            <a:pPr algn="r"/>
            <a:r>
              <a:rPr lang="en-US" sz="1400" b="1" dirty="0" smtClean="0"/>
              <a:t>from a WQA research report</a:t>
            </a:r>
            <a:endParaRPr lang="en-US" sz="1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66" y="2450781"/>
            <a:ext cx="2689997" cy="2862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4" y="4495800"/>
            <a:ext cx="2992116" cy="22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is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72654"/>
            <a:ext cx="5562600" cy="5711504"/>
          </a:xfrm>
        </p:spPr>
      </p:pic>
    </p:spTree>
    <p:extLst>
      <p:ext uri="{BB962C8B-B14F-4D97-AF65-F5344CB8AC3E}">
        <p14:creationId xmlns:p14="http://schemas.microsoft.com/office/powerpoint/2010/main" val="42640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GO GREEN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891184"/>
            <a:ext cx="3442815" cy="3442815"/>
          </a:xfrm>
        </p:spPr>
      </p:pic>
      <p:sp>
        <p:nvSpPr>
          <p:cNvPr id="5" name="Rectangle 4"/>
          <p:cNvSpPr/>
          <p:nvPr/>
        </p:nvSpPr>
        <p:spPr>
          <a:xfrm>
            <a:off x="4038600" y="1859340"/>
            <a:ext cx="4800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Americans use approximately 70 million plastic water bottles each day, with 60 million of these bottles being sent to landfills.</a:t>
            </a:r>
          </a:p>
          <a:p>
            <a:endParaRPr lang="en-US" sz="3200" dirty="0"/>
          </a:p>
          <a:p>
            <a:pPr algn="r"/>
            <a:r>
              <a:rPr lang="en-US" sz="1400" dirty="0" smtClean="0"/>
              <a:t>Container Recycling Institute: Down the Drain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45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916112"/>
          </a:xfrm>
        </p:spPr>
        <p:txBody>
          <a:bodyPr>
            <a:normAutofit/>
          </a:bodyPr>
          <a:lstStyle/>
          <a:p>
            <a:r>
              <a:rPr lang="en-US" dirty="0" smtClean="0"/>
              <a:t>How Much Are You Spending?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87630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 case bottled water per week=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$6.00 			24 bottles per week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$24.00			96 bottles per month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$288.00			1152 bottles per year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$1440.00			5760 bottles per 5 year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0487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30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Your Dog </a:t>
            </a:r>
            <a:br>
              <a:rPr lang="en-US" dirty="0" smtClean="0"/>
            </a:br>
            <a:r>
              <a:rPr lang="en-US" dirty="0" smtClean="0"/>
              <a:t>Know That You Don’t?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5638800" cy="5074920"/>
          </a:xfrm>
        </p:spPr>
      </p:pic>
    </p:spTree>
    <p:extLst>
      <p:ext uri="{BB962C8B-B14F-4D97-AF65-F5344CB8AC3E}">
        <p14:creationId xmlns:p14="http://schemas.microsoft.com/office/powerpoint/2010/main" val="298316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Softener Types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93395"/>
          </a:xfrm>
        </p:spPr>
      </p:pic>
    </p:spTree>
    <p:extLst>
      <p:ext uri="{BB962C8B-B14F-4D97-AF65-F5344CB8AC3E}">
        <p14:creationId xmlns:p14="http://schemas.microsoft.com/office/powerpoint/2010/main" val="290881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4391025" cy="914400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91430"/>
            <a:ext cx="4572000" cy="5883393"/>
          </a:xfrm>
        </p:spPr>
      </p:pic>
    </p:spTree>
    <p:extLst>
      <p:ext uri="{BB962C8B-B14F-4D97-AF65-F5344CB8AC3E}">
        <p14:creationId xmlns:p14="http://schemas.microsoft.com/office/powerpoint/2010/main" val="327841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5136903" cy="6348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4391025" cy="914400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2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6042">
            <a:off x="170711" y="984196"/>
            <a:ext cx="4921974" cy="54526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Contained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1600" y="17526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Pros:</a:t>
            </a:r>
          </a:p>
          <a:p>
            <a:pPr lvl="1"/>
            <a:r>
              <a:rPr lang="en-US" sz="2400" dirty="0" smtClean="0"/>
              <a:t>Less Expensive</a:t>
            </a:r>
          </a:p>
          <a:p>
            <a:pPr lvl="1"/>
            <a:r>
              <a:rPr lang="en-US" sz="2400" dirty="0" smtClean="0"/>
              <a:t>Good if limited on space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Cons:</a:t>
            </a:r>
          </a:p>
          <a:p>
            <a:pPr lvl="1"/>
            <a:r>
              <a:rPr lang="en-US" sz="2400" dirty="0" smtClean="0"/>
              <a:t>Difficult to clean</a:t>
            </a:r>
          </a:p>
          <a:p>
            <a:pPr lvl="1"/>
            <a:r>
              <a:rPr lang="en-US" sz="2400" dirty="0" smtClean="0"/>
              <a:t>Short </a:t>
            </a:r>
            <a:r>
              <a:rPr lang="en-US" sz="2400" dirty="0" smtClean="0"/>
              <a:t>Warranty</a:t>
            </a:r>
          </a:p>
          <a:p>
            <a:pPr lvl="1"/>
            <a:r>
              <a:rPr lang="en-US" sz="2400" dirty="0" smtClean="0"/>
              <a:t>Often Undersized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878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Be Doing…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3048000"/>
          </a:xfrm>
        </p:spPr>
        <p:txBody>
          <a:bodyPr/>
          <a:lstStyle/>
          <a:p>
            <a:r>
              <a:rPr lang="en-US" dirty="0" smtClean="0"/>
              <a:t>Plumbing Assessment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Water Analysis</a:t>
            </a:r>
          </a:p>
          <a:p>
            <a:endParaRPr lang="en-US" dirty="0"/>
          </a:p>
          <a:p>
            <a:r>
              <a:rPr lang="en-US" dirty="0" smtClean="0"/>
              <a:t>Recommend Solutions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5121874"/>
            <a:ext cx="1254895" cy="15240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4267200" y="1600199"/>
            <a:ext cx="1066800" cy="1847165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200615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Ask Questions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486400"/>
            <a:ext cx="1326107" cy="10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4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Tank Timer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99821"/>
            <a:ext cx="4572000" cy="5883393"/>
          </a:xfrm>
        </p:spPr>
      </p:pic>
    </p:spTree>
    <p:extLst>
      <p:ext uri="{BB962C8B-B14F-4D97-AF65-F5344CB8AC3E}">
        <p14:creationId xmlns:p14="http://schemas.microsoft.com/office/powerpoint/2010/main" val="3058468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Tank 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4907">
            <a:off x="2370680" y="1405196"/>
            <a:ext cx="4255521" cy="5340124"/>
          </a:xfrm>
        </p:spPr>
      </p:pic>
    </p:spTree>
    <p:extLst>
      <p:ext uri="{BB962C8B-B14F-4D97-AF65-F5344CB8AC3E}">
        <p14:creationId xmlns:p14="http://schemas.microsoft.com/office/powerpoint/2010/main" val="1707673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Twin Tank Demand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153">
            <a:off x="2482144" y="1592992"/>
            <a:ext cx="3840734" cy="5165125"/>
          </a:xfrm>
        </p:spPr>
      </p:pic>
    </p:spTree>
    <p:extLst>
      <p:ext uri="{BB962C8B-B14F-4D97-AF65-F5344CB8AC3E}">
        <p14:creationId xmlns:p14="http://schemas.microsoft.com/office/powerpoint/2010/main" val="381334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Reverse Osmosis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" y="1981200"/>
            <a:ext cx="9144000" cy="3124200"/>
          </a:xfrm>
        </p:spPr>
      </p:pic>
      <p:sp>
        <p:nvSpPr>
          <p:cNvPr id="9" name="TextBox 8"/>
          <p:cNvSpPr txBox="1"/>
          <p:nvPr/>
        </p:nvSpPr>
        <p:spPr>
          <a:xfrm>
            <a:off x="762000" y="5334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Clip Art Image of Your Company’s RO on this page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30804"/>
            <a:ext cx="1731512" cy="13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7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708102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RO Process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05000"/>
            <a:ext cx="2857500" cy="3810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667000"/>
            <a:ext cx="3570051" cy="2684834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4419601" y="3886201"/>
            <a:ext cx="2819400" cy="685826"/>
          </a:xfrm>
          <a:prstGeom prst="lef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2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The RO Membrane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162800" cy="4297680"/>
          </a:xfrm>
        </p:spPr>
      </p:pic>
    </p:spTree>
    <p:extLst>
      <p:ext uri="{BB962C8B-B14F-4D97-AF65-F5344CB8AC3E}">
        <p14:creationId xmlns:p14="http://schemas.microsoft.com/office/powerpoint/2010/main" val="4231229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Makes the Most Sense?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10699" cy="3123879"/>
          </a:xfrm>
        </p:spPr>
      </p:pic>
      <p:sp>
        <p:nvSpPr>
          <p:cNvPr id="3" name="TextBox 2"/>
          <p:cNvSpPr txBox="1"/>
          <p:nvPr/>
        </p:nvSpPr>
        <p:spPr>
          <a:xfrm>
            <a:off x="76200" y="617220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Clip Art For Your Company 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879848"/>
            <a:ext cx="1010916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27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Makes the Most Sense?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7917" y="5944750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Clip Art For Your Company Products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5032693" cy="1797390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483" y="3886200"/>
            <a:ext cx="4194493" cy="1498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200" y="1676400"/>
            <a:ext cx="1297978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2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-75337"/>
            <a:ext cx="10426741" cy="6933337"/>
          </a:xfrm>
        </p:spPr>
      </p:pic>
      <p:sp>
        <p:nvSpPr>
          <p:cNvPr id="5" name="Rectangle 4"/>
          <p:cNvSpPr/>
          <p:nvPr/>
        </p:nvSpPr>
        <p:spPr>
          <a:xfrm>
            <a:off x="-609600" y="43542"/>
            <a:ext cx="10210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Thank You for the </a:t>
            </a:r>
          </a:p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Opportunity to Serve You</a:t>
            </a:r>
          </a:p>
        </p:txBody>
      </p:sp>
    </p:spTree>
    <p:extLst>
      <p:ext uri="{BB962C8B-B14F-4D97-AF65-F5344CB8AC3E}">
        <p14:creationId xmlns:p14="http://schemas.microsoft.com/office/powerpoint/2010/main" val="371532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Nature…The First Water Treatment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02" y="1600200"/>
            <a:ext cx="6504996" cy="4525963"/>
          </a:xfrm>
        </p:spPr>
      </p:pic>
    </p:spTree>
    <p:extLst>
      <p:ext uri="{BB962C8B-B14F-4D97-AF65-F5344CB8AC3E}">
        <p14:creationId xmlns:p14="http://schemas.microsoft.com/office/powerpoint/2010/main" val="37526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6576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70C0"/>
                </a:solidFill>
              </a:rPr>
              <a:t>Water </a:t>
            </a:r>
            <a:br>
              <a:rPr lang="en-US" sz="9600" b="1" dirty="0" smtClean="0">
                <a:solidFill>
                  <a:srgbClr val="0070C0"/>
                </a:solidFill>
              </a:rPr>
            </a:br>
            <a:r>
              <a:rPr lang="en-US" sz="9600" b="1" dirty="0" smtClean="0">
                <a:solidFill>
                  <a:srgbClr val="0070C0"/>
                </a:solidFill>
              </a:rPr>
              <a:t>That Goes…</a:t>
            </a:r>
            <a:endParaRPr lang="en-US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6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197"/>
            <a:ext cx="7772400" cy="838200"/>
          </a:xfrm>
        </p:spPr>
        <p:txBody>
          <a:bodyPr/>
          <a:lstStyle/>
          <a:p>
            <a:r>
              <a:rPr lang="en-US" dirty="0" smtClean="0"/>
              <a:t>On You…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80021"/>
            <a:ext cx="24384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953000"/>
            <a:ext cx="1470660" cy="1461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4" y="569162"/>
            <a:ext cx="2309770" cy="1568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2" y="3039803"/>
            <a:ext cx="2076803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07" y="3899722"/>
            <a:ext cx="2249240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47" y="1968121"/>
            <a:ext cx="1752600" cy="2336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32" y="1072101"/>
            <a:ext cx="1980212" cy="19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314" y="53181"/>
            <a:ext cx="8229600" cy="808038"/>
          </a:xfrm>
        </p:spPr>
        <p:txBody>
          <a:bodyPr/>
          <a:lstStyle/>
          <a:p>
            <a:r>
              <a:rPr lang="en-US" dirty="0" smtClean="0"/>
              <a:t>…and In You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57" y="839295"/>
            <a:ext cx="1295400" cy="193963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777" y="1254931"/>
            <a:ext cx="2789859" cy="2789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43" y="251491"/>
            <a:ext cx="1979828" cy="252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58" y="4129740"/>
            <a:ext cx="2126620" cy="1420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7" y="2537809"/>
            <a:ext cx="2145112" cy="1591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030" y="3746662"/>
            <a:ext cx="2125632" cy="1663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57" y="3918672"/>
            <a:ext cx="2347073" cy="17624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57" y="2139790"/>
            <a:ext cx="2341515" cy="17561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9779" y="5622803"/>
            <a:ext cx="7541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Which is a Higher Priority for You?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198" y="286512"/>
            <a:ext cx="7360920" cy="1143000"/>
          </a:xfrm>
        </p:spPr>
        <p:txBody>
          <a:bodyPr/>
          <a:lstStyle/>
          <a:p>
            <a:r>
              <a:rPr lang="en-US" dirty="0" smtClean="0"/>
              <a:t>How Hard is Your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3962400" cy="2057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Hard Water is found in 85% of all American Homes</a:t>
            </a:r>
          </a:p>
          <a:p>
            <a:pPr marL="0" indent="0" algn="r">
              <a:buNone/>
            </a:pPr>
            <a:r>
              <a:rPr lang="en-US" sz="2000" dirty="0" smtClean="0"/>
              <a:t>US Geological Survey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960120" cy="954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5334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family of four with water hardness of just 5 </a:t>
            </a:r>
            <a:r>
              <a:rPr lang="en-US" dirty="0" err="1" smtClean="0"/>
              <a:t>gpg</a:t>
            </a:r>
            <a:r>
              <a:rPr lang="en-US" dirty="0" smtClean="0"/>
              <a:t> will have over 75 </a:t>
            </a:r>
            <a:r>
              <a:rPr lang="en-US" dirty="0" err="1" smtClean="0"/>
              <a:t>lbs</a:t>
            </a:r>
            <a:r>
              <a:rPr lang="en-US" dirty="0" smtClean="0"/>
              <a:t> of dissolved rock flow though their plumbing system and appliances. </a:t>
            </a:r>
          </a:p>
          <a:p>
            <a:endParaRPr lang="en-US" dirty="0"/>
          </a:p>
          <a:p>
            <a:pPr algn="ctr"/>
            <a:r>
              <a:rPr lang="en-US" dirty="0" smtClean="0"/>
              <a:t> (7000 grains equals 1 pound)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59" y="1718481"/>
            <a:ext cx="207264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40" y="6020"/>
            <a:ext cx="1057598" cy="1284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89276"/>
            <a:ext cx="8584338" cy="5153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5195"/>
            <a:ext cx="7898538" cy="1143000"/>
          </a:xfrm>
        </p:spPr>
        <p:txBody>
          <a:bodyPr/>
          <a:lstStyle/>
          <a:p>
            <a:r>
              <a:rPr lang="en-US" dirty="0" smtClean="0"/>
              <a:t>WQA Hardness Scale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6741"/>
            <a:ext cx="1905000" cy="7429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356027"/>
            <a:ext cx="811938" cy="10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are you Paying to Chemically Treat Your Water?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1905000" cy="2190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648200"/>
            <a:ext cx="2697334" cy="1834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3205162" cy="2522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56" y="1828799"/>
            <a:ext cx="2829559" cy="2437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05361"/>
            <a:ext cx="2267857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283</Words>
  <Application>Microsoft Office PowerPoint</Application>
  <PresentationFormat>On-screen Show (4:3)</PresentationFormat>
  <Paragraphs>64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Company Name  &amp;  Logo On This Page Serving (Territory) Since (Year)</vt:lpstr>
      <vt:lpstr>What We Will Be Doing…</vt:lpstr>
      <vt:lpstr>Nature…The First Water Treatment</vt:lpstr>
      <vt:lpstr>Water  That Goes…</vt:lpstr>
      <vt:lpstr>On You…</vt:lpstr>
      <vt:lpstr>…and In You</vt:lpstr>
      <vt:lpstr>How Hard is Your Water</vt:lpstr>
      <vt:lpstr>WQA Hardness Scale</vt:lpstr>
      <vt:lpstr>How Much are you Paying to Chemically Treat Your Water?</vt:lpstr>
      <vt:lpstr>How Much… …is Your Time Worth? …to Replace Your Fixtures &amp; Dishes?</vt:lpstr>
      <vt:lpstr>How Much… …to Replace Your Appliances? …Water Heater?</vt:lpstr>
      <vt:lpstr>Water is You</vt:lpstr>
      <vt:lpstr>GO GREEN</vt:lpstr>
      <vt:lpstr>How Much Are You Spending?</vt:lpstr>
      <vt:lpstr>What Does Your Dog  Know That You Don’t?</vt:lpstr>
      <vt:lpstr>Softener Types</vt:lpstr>
      <vt:lpstr>How it Works</vt:lpstr>
      <vt:lpstr>How it Works</vt:lpstr>
      <vt:lpstr>Self Contained</vt:lpstr>
      <vt:lpstr>Single Tank Timer</vt:lpstr>
      <vt:lpstr>Single Tank Meter</vt:lpstr>
      <vt:lpstr>Twin Tank Demand</vt:lpstr>
      <vt:lpstr>Reverse Osmosis</vt:lpstr>
      <vt:lpstr>PowerPoint Presentation</vt:lpstr>
      <vt:lpstr>The RO Process</vt:lpstr>
      <vt:lpstr>The RO Membrane</vt:lpstr>
      <vt:lpstr>Which Makes the Most Sense?</vt:lpstr>
      <vt:lpstr>Which Makes the Most Sense?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  &amp;  Logo On This Page</dc:title>
  <dc:creator>Kelly</dc:creator>
  <cp:lastModifiedBy>Kelly</cp:lastModifiedBy>
  <cp:revision>55</cp:revision>
  <dcterms:created xsi:type="dcterms:W3CDTF">2011-02-28T17:38:14Z</dcterms:created>
  <dcterms:modified xsi:type="dcterms:W3CDTF">2011-03-09T18:26:06Z</dcterms:modified>
</cp:coreProperties>
</file>